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1C16D-1448-4EE8-9045-55AD4F8B80F5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6F9BE-BA60-4780-A447-23DCDC2C9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783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6F9BE-BA60-4780-A447-23DCDC2C9D7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08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225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51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7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4073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5352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5147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908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026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097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638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455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755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61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76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275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23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E387-B9F5-46DF-AACB-E16D2E574A6A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EF2C7D-04EC-43F9-80EB-818F72F207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276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10117666" cy="13335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Этически-нравственный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аспект проблемы допинга в спорте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2160589"/>
            <a:ext cx="10452100" cy="3880773"/>
          </a:xfrm>
        </p:spPr>
        <p:txBody>
          <a:bodyPr/>
          <a:lstStyle/>
          <a:p>
            <a:pPr marL="914400" lvl="2" indent="0">
              <a:buNone/>
            </a:pPr>
            <a:r>
              <a:rPr lang="ru-RU" sz="2400" b="1" dirty="0" smtClean="0"/>
              <a:t>1. Содержание </a:t>
            </a:r>
            <a:r>
              <a:rPr lang="ru-RU" sz="2400" b="1" dirty="0"/>
              <a:t>и место принципов </a:t>
            </a:r>
            <a:r>
              <a:rPr lang="ru-RU" sz="2400" b="1" dirty="0" err="1"/>
              <a:t>Фэйр</a:t>
            </a:r>
            <a:r>
              <a:rPr lang="ru-RU" sz="2400" b="1" dirty="0"/>
              <a:t> </a:t>
            </a:r>
            <a:r>
              <a:rPr lang="ru-RU" sz="2400" b="1" dirty="0" err="1"/>
              <a:t>Плэй</a:t>
            </a:r>
            <a:r>
              <a:rPr lang="ru-RU" sz="2400" b="1" dirty="0"/>
              <a:t> в концепции олимпизма</a:t>
            </a:r>
          </a:p>
          <a:p>
            <a:pPr marL="914400" lvl="2" indent="0">
              <a:buNone/>
            </a:pPr>
            <a:r>
              <a:rPr lang="ru-RU" sz="2400" b="1" dirty="0" smtClean="0"/>
              <a:t>2. Пропаганда </a:t>
            </a:r>
            <a:r>
              <a:rPr lang="ru-RU" sz="2400" b="1" dirty="0" err="1"/>
              <a:t>Фэйр</a:t>
            </a:r>
            <a:r>
              <a:rPr lang="ru-RU" sz="2400" b="1" dirty="0"/>
              <a:t> </a:t>
            </a:r>
            <a:r>
              <a:rPr lang="ru-RU" sz="2400" b="1" dirty="0" err="1"/>
              <a:t>Плэй</a:t>
            </a:r>
            <a:endParaRPr lang="ru-RU" sz="2400" b="1" dirty="0"/>
          </a:p>
          <a:p>
            <a:pPr marL="914400" lvl="2" indent="0">
              <a:buNone/>
            </a:pPr>
            <a:r>
              <a:rPr lang="ru-RU" sz="2400" b="1" dirty="0" smtClean="0"/>
              <a:t>3. Допинг </a:t>
            </a:r>
            <a:r>
              <a:rPr lang="ru-RU" sz="2400" b="1" dirty="0"/>
              <a:t>как социальная </a:t>
            </a:r>
            <a:r>
              <a:rPr lang="ru-RU" sz="2400" b="1" dirty="0" smtClean="0"/>
              <a:t>проблема</a:t>
            </a:r>
          </a:p>
          <a:p>
            <a:pPr marL="914400" lvl="2" indent="0">
              <a:buNone/>
            </a:pPr>
            <a:r>
              <a:rPr lang="ru-RU" sz="2400" b="1" dirty="0" smtClean="0"/>
              <a:t>4. Ущерб</a:t>
            </a:r>
            <a:r>
              <a:rPr lang="ru-RU" sz="2400" b="1" dirty="0"/>
              <a:t>, наносимый допингом духу спорта (спортивные ценности, нравственный мир человека).</a:t>
            </a:r>
          </a:p>
          <a:p>
            <a:pPr marL="914400" lvl="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596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3200" y="228600"/>
            <a:ext cx="11811000" cy="5812761"/>
          </a:xfrm>
        </p:spPr>
        <p:txBody>
          <a:bodyPr>
            <a:noAutofit/>
          </a:bodyPr>
          <a:lstStyle/>
          <a:p>
            <a:r>
              <a:rPr lang="ru-RU" sz="2400" dirty="0"/>
              <a:t>Первым спортсменом, награжденным за честную игру, стал итальянский бобслеист </a:t>
            </a:r>
            <a:r>
              <a:rPr lang="ru-RU" sz="2400" dirty="0" err="1"/>
              <a:t>Эудженио</a:t>
            </a:r>
            <a:r>
              <a:rPr lang="ru-RU" sz="2400" dirty="0"/>
              <a:t> Монти, который собственными руками несколько раз помогал выигрывать олимпийское золото своим соперникам. </a:t>
            </a:r>
            <a:endParaRPr lang="ru-RU" sz="2400" dirty="0" smtClean="0"/>
          </a:p>
          <a:p>
            <a:r>
              <a:rPr lang="ru-RU" sz="2400" dirty="0" smtClean="0"/>
              <a:t>За </a:t>
            </a:r>
            <a:r>
              <a:rPr lang="ru-RU" sz="2400" dirty="0"/>
              <a:t>приверженность принципам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 в 1965 году Монти был удостоен медали Пьера де Кубертена. </a:t>
            </a:r>
            <a:endParaRPr lang="ru-RU" sz="2400" dirty="0" smtClean="0"/>
          </a:p>
          <a:p>
            <a:r>
              <a:rPr lang="ru-RU" sz="2400" dirty="0" smtClean="0"/>
              <a:t>Примером </a:t>
            </a:r>
            <a:r>
              <a:rPr lang="ru-RU" sz="2400" dirty="0"/>
              <a:t>истинно спортивного поведения стали поступки и белорусских спортсменов. </a:t>
            </a:r>
            <a:endParaRPr lang="ru-RU" sz="2400" dirty="0" smtClean="0"/>
          </a:p>
          <a:p>
            <a:r>
              <a:rPr lang="ru-RU" sz="2400" dirty="0" smtClean="0"/>
              <a:t>Александр </a:t>
            </a:r>
            <a:r>
              <a:rPr lang="ru-RU" sz="2400" dirty="0"/>
              <a:t>Медведь, трехкратный олимпийский чемпион, семикратный чемпион мира, Европы, тренер по вольной борьбе, признан лучшим борцом вольного стиля ХХ столетия.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1975 году он удостоен серебряного ордена Международного олимпийского комитета и медалью «За благородство в спорте» ЮНЕСКО. </a:t>
            </a:r>
            <a:endParaRPr lang="ru-RU" sz="2400" dirty="0" smtClean="0"/>
          </a:p>
          <a:p>
            <a:r>
              <a:rPr lang="ru-RU" sz="2400" dirty="0" smtClean="0"/>
              <a:t>Эта </a:t>
            </a:r>
            <a:r>
              <a:rPr lang="ru-RU" sz="2400" dirty="0"/>
              <a:t>награда была присуждена Александру Медведю после схватки с турецким борцом </a:t>
            </a:r>
            <a:r>
              <a:rPr lang="ru-RU" sz="2400" dirty="0" err="1"/>
              <a:t>Пахти</a:t>
            </a:r>
            <a:r>
              <a:rPr lang="ru-RU" sz="2400" dirty="0"/>
              <a:t>, у которого была травмирована нога. </a:t>
            </a:r>
            <a:endParaRPr lang="ru-RU" sz="2400" dirty="0" smtClean="0"/>
          </a:p>
          <a:p>
            <a:r>
              <a:rPr lang="ru-RU" sz="2400" dirty="0" smtClean="0"/>
              <a:t>Александр </a:t>
            </a:r>
            <a:r>
              <a:rPr lang="ru-RU" sz="2400" dirty="0"/>
              <a:t>Медведь даже не прикоснулся к ней по ходу поединка, а позже сказал «Это противоречило бы моим убеждениям»</a:t>
            </a:r>
          </a:p>
        </p:txBody>
      </p:sp>
    </p:spTree>
    <p:extLst>
      <p:ext uri="{BB962C8B-B14F-4D97-AF65-F5344CB8AC3E}">
        <p14:creationId xmlns="" xmlns:p14="http://schemas.microsoft.com/office/powerpoint/2010/main" val="45676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7134" y="330200"/>
            <a:ext cx="10790766" cy="5723861"/>
          </a:xfrm>
        </p:spPr>
        <p:txBody>
          <a:bodyPr>
            <a:normAutofit/>
          </a:bodyPr>
          <a:lstStyle/>
          <a:p>
            <a:r>
              <a:rPr lang="ru-RU" sz="2400" dirty="0"/>
              <a:t>Владимир Самсонов, многократный чемпион по настольному теннису, экс – первая ракетка мира, награжден призом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 Международного олимпийского комитета в 2005 году за благородный поступок по отношению к сопернику в финальном матче международного турнира, проходившего во Франции.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седьмом, решающем сете поединка с россиянином Алексеем Смирновым после атаки оппонента очко присудили белорусу. </a:t>
            </a:r>
            <a:endParaRPr lang="ru-RU" sz="2400" dirty="0" smtClean="0"/>
          </a:p>
          <a:p>
            <a:r>
              <a:rPr lang="ru-RU" sz="2400" dirty="0" smtClean="0"/>
              <a:t>Однако </a:t>
            </a:r>
            <a:r>
              <a:rPr lang="ru-RU" sz="2400" dirty="0"/>
              <a:t>Самсонов сигнализировал судьям о том, что шар все-таки едва заметно задел край стола и балл следует отдать Смирнову. </a:t>
            </a:r>
            <a:endParaRPr lang="ru-RU" sz="2400" dirty="0" smtClean="0"/>
          </a:p>
          <a:p>
            <a:r>
              <a:rPr lang="ru-RU" sz="2400" dirty="0" smtClean="0"/>
              <a:t>Арбитры </a:t>
            </a:r>
            <a:r>
              <a:rPr lang="ru-RU" sz="2400" dirty="0"/>
              <a:t>не прислушались к мнению Самсонова, и тогда он, чтобы восстановить справедливость, демонстративно проиграл два следующих </a:t>
            </a:r>
            <a:r>
              <a:rPr lang="ru-RU" sz="2400" dirty="0" smtClean="0"/>
              <a:t>розыгрыша.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9395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66700"/>
            <a:ext cx="11087100" cy="5774661"/>
          </a:xfrm>
        </p:spPr>
        <p:txBody>
          <a:bodyPr>
            <a:noAutofit/>
          </a:bodyPr>
          <a:lstStyle/>
          <a:p>
            <a:r>
              <a:rPr lang="ru-RU" sz="2400" b="1" dirty="0" err="1"/>
              <a:t>Фэйр</a:t>
            </a:r>
            <a:r>
              <a:rPr lang="ru-RU" sz="2400" b="1" dirty="0"/>
              <a:t> </a:t>
            </a:r>
            <a:r>
              <a:rPr lang="ru-RU" sz="2400" b="1" dirty="0" err="1"/>
              <a:t>Плэй</a:t>
            </a:r>
            <a:r>
              <a:rPr lang="ru-RU" sz="2400" b="1" dirty="0"/>
              <a:t> (англ. </a:t>
            </a:r>
            <a:r>
              <a:rPr lang="ru-RU" sz="2400" b="1" dirty="0" err="1"/>
              <a:t>fair</a:t>
            </a:r>
            <a:r>
              <a:rPr lang="ru-RU" sz="2400" b="1" dirty="0"/>
              <a:t> </a:t>
            </a:r>
            <a:r>
              <a:rPr lang="ru-RU" sz="2400" b="1" dirty="0" err="1"/>
              <a:t>play</a:t>
            </a:r>
            <a:r>
              <a:rPr lang="ru-RU" sz="2400" b="1" dirty="0"/>
              <a:t> – приблизительный перевод «честная игра»; </a:t>
            </a:r>
            <a:r>
              <a:rPr lang="ru-RU" sz="2400" dirty="0"/>
              <a:t>также в английском используется понятие </a:t>
            </a:r>
            <a:r>
              <a:rPr lang="ru-RU" sz="2400" dirty="0" err="1"/>
              <a:t>sportsmanship</a:t>
            </a:r>
            <a:r>
              <a:rPr lang="ru-RU" sz="2400" dirty="0"/>
              <a:t>) – свод этических и моральных законов, основанных на внутреннем убеждении индивидуума о благородстве и справедливости в спорте. </a:t>
            </a:r>
            <a:endParaRPr lang="ru-RU" sz="2400" dirty="0" smtClean="0"/>
          </a:p>
          <a:p>
            <a:r>
              <a:rPr lang="ru-RU" sz="2400" dirty="0" smtClean="0"/>
              <a:t>Рукопожатие </a:t>
            </a:r>
            <a:r>
              <a:rPr lang="ru-RU" sz="2400" dirty="0"/>
              <a:t>– элементарное проявление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u="sng" dirty="0" smtClean="0"/>
              <a:t>Принципы </a:t>
            </a:r>
            <a:r>
              <a:rPr lang="ru-RU" sz="2400" b="1" u="sng" dirty="0" err="1"/>
              <a:t>Фэйр</a:t>
            </a:r>
            <a:r>
              <a:rPr lang="ru-RU" sz="2400" b="1" u="sng" dirty="0"/>
              <a:t> </a:t>
            </a:r>
            <a:r>
              <a:rPr lang="ru-RU" sz="2400" b="1" u="sng" dirty="0" err="1"/>
              <a:t>Плэй</a:t>
            </a:r>
            <a:r>
              <a:rPr lang="ru-RU" sz="2400" b="1" u="sng" dirty="0"/>
              <a:t>: </a:t>
            </a:r>
            <a:endParaRPr lang="ru-RU" sz="2400" b="1" u="sng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уважение к сопернику;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уважение к правилам и решениям судей – принимать все решения судей и оспаривать их корректно в отдельном порядке;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допинг и любое искусственное стимулирование не могут быть использованы;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равные шансы – все спортсмены на старте соревнований могут одинаково рассчитывать на победу;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самоконтроль спортсмена – сдерживая свои эмоции, уметь адекватно воспринимать любой исход поединка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176818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1800" y="406400"/>
            <a:ext cx="10439400" cy="5634961"/>
          </a:xfrm>
        </p:spPr>
        <p:txBody>
          <a:bodyPr>
            <a:normAutofit/>
          </a:bodyPr>
          <a:lstStyle/>
          <a:p>
            <a:r>
              <a:rPr lang="ru-RU" sz="2800" dirty="0"/>
              <a:t>Данные принципы составляют спортивное поведение и отрицают победу любой ценой. </a:t>
            </a:r>
            <a:endParaRPr lang="ru-RU" sz="2800" dirty="0" smtClean="0"/>
          </a:p>
          <a:p>
            <a:r>
              <a:rPr lang="ru-RU" sz="2800" dirty="0" smtClean="0"/>
              <a:t>Объяснения </a:t>
            </a:r>
            <a:r>
              <a:rPr lang="ru-RU" sz="2800" dirty="0"/>
              <a:t>принципов справедливой игры помогут каждому осознать тот факт, что цельность, спортивное поведение и честность по-прежнему являются наиважнейшими элементами любого вида спорта. </a:t>
            </a:r>
            <a:endParaRPr lang="ru-RU" sz="2800" dirty="0" smtClean="0"/>
          </a:p>
          <a:p>
            <a:r>
              <a:rPr lang="ru-RU" sz="2800" dirty="0" smtClean="0"/>
              <a:t>Многие </a:t>
            </a:r>
            <a:r>
              <a:rPr lang="ru-RU" sz="2800" dirty="0"/>
              <a:t>инициативы по объяснению, пропаганде и образованию также будут способствовать укреплению сотрудничества между теми, кто вовлечен в спорт, включая следующие правила: </a:t>
            </a:r>
          </a:p>
        </p:txBody>
      </p:sp>
    </p:spTree>
    <p:extLst>
      <p:ext uri="{BB962C8B-B14F-4D97-AF65-F5344CB8AC3E}">
        <p14:creationId xmlns="" xmlns:p14="http://schemas.microsoft.com/office/powerpoint/2010/main" val="3087973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434" y="279400"/>
            <a:ext cx="8596668" cy="685800"/>
          </a:xfrm>
        </p:spPr>
        <p:txBody>
          <a:bodyPr/>
          <a:lstStyle/>
          <a:p>
            <a:r>
              <a:rPr lang="ru-RU" b="1" dirty="0"/>
              <a:t>Участник: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3200" y="838200"/>
            <a:ext cx="11620500" cy="5203161"/>
          </a:xfrm>
        </p:spPr>
        <p:txBody>
          <a:bodyPr>
            <a:noAutofit/>
          </a:bodyPr>
          <a:lstStyle/>
          <a:p>
            <a:r>
              <a:rPr lang="ru-RU" sz="2400" dirty="0" smtClean="0"/>
              <a:t>– </a:t>
            </a:r>
            <a:r>
              <a:rPr lang="ru-RU" sz="2400" dirty="0"/>
              <a:t>сотрудничайте с игроками своей команды, тренерами, официальными лицами и соперниками и относитесь к ним с уважением;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поймите, что без соперников не было бы игры;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повышайте мастерство, получайте удовольствие от спорта и развивайте свои умения, одновременно принимая наличие естественных границ своих возможностей;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не пытайтесь получить нечестное преимущество над соперниками;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знайте правила игры и играйте в соответствии с буквой и духом правил;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официальные лица присутствуют на игре для разъяснения ее правил. Не оспаривайте их решения;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не прибегайте к грубой брани и не оскорбляйте соперников, тренеров или зрителей.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110914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5100"/>
            <a:ext cx="8596668" cy="749300"/>
          </a:xfrm>
        </p:spPr>
        <p:txBody>
          <a:bodyPr/>
          <a:lstStyle/>
          <a:p>
            <a:r>
              <a:rPr lang="ru-RU" b="1" dirty="0"/>
              <a:t>Преподаватели: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5600" y="825500"/>
            <a:ext cx="10134600" cy="5215861"/>
          </a:xfrm>
        </p:spPr>
        <p:txBody>
          <a:bodyPr>
            <a:noAutofit/>
          </a:bodyPr>
          <a:lstStyle/>
          <a:p>
            <a:r>
              <a:rPr lang="ru-RU" sz="2400" dirty="0" smtClean="0"/>
              <a:t>– </a:t>
            </a:r>
            <a:r>
              <a:rPr lang="ru-RU" sz="2400" dirty="0"/>
              <a:t>учите детей гордиться своими достижениями и усилиями, а также достижениями и усилиями других;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поощряйте участие каждого, вне зависимости от уровня его мастерства;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помогайте детям понять значение спортивного поведения;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помните, что не все дети имеют одинаково высокое стремление к спортивной деятельности – никогда не принуждайте ребенка к участию;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обеспечивайте безопасность игровых площадок и оснащения;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учите неприемлемости насилия;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помогите ученикам осознать, что стиль игры, который они наблюдают у некоторых профессиональных спортсменов, не обязательно честный или спортивный. </a:t>
            </a:r>
          </a:p>
        </p:txBody>
      </p:sp>
    </p:spTree>
    <p:extLst>
      <p:ext uri="{BB962C8B-B14F-4D97-AF65-F5344CB8AC3E}">
        <p14:creationId xmlns="" xmlns:p14="http://schemas.microsoft.com/office/powerpoint/2010/main" val="321148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8596668" cy="685800"/>
          </a:xfrm>
        </p:spPr>
        <p:txBody>
          <a:bodyPr/>
          <a:lstStyle/>
          <a:p>
            <a:r>
              <a:rPr lang="ru-RU" b="1" dirty="0"/>
              <a:t>Тренеры: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4500" y="863600"/>
            <a:ext cx="10731500" cy="5177761"/>
          </a:xfrm>
        </p:spPr>
        <p:txBody>
          <a:bodyPr>
            <a:noAutofit/>
          </a:bodyPr>
          <a:lstStyle/>
          <a:p>
            <a:r>
              <a:rPr lang="ru-RU" sz="2400" dirty="0" smtClean="0"/>
              <a:t>– </a:t>
            </a:r>
            <a:r>
              <a:rPr lang="ru-RU" sz="2400" dirty="0"/>
              <a:t>показывайте пример игрокам и зрителям;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учите ценностям спортивного поведения, следуйте им на практике и ожидайте от игроков уважения к данным ценностям;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повышайте уровень своих знаний в сфере вашего вида спорта, посещайте семинары, чтобы шагать в ногу с современными изменениями и достижениями;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никогда не вступайте в спор с официальными лицами и тренерами на виду у игроков и зрителей;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поддерживайте и следуйте букве и духу правил и налагайте взыскания на их нарушителей;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уважайте участников и относитесь к ним, как к личностям, осознавая различный уровень их возможностей; выступайте против подхода «победить любой ценой». </a:t>
            </a:r>
          </a:p>
        </p:txBody>
      </p:sp>
    </p:spTree>
    <p:extLst>
      <p:ext uri="{BB962C8B-B14F-4D97-AF65-F5344CB8AC3E}">
        <p14:creationId xmlns="" xmlns:p14="http://schemas.microsoft.com/office/powerpoint/2010/main" val="405745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39700"/>
            <a:ext cx="8867602" cy="584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Родители: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3200" y="622300"/>
            <a:ext cx="11836400" cy="5419061"/>
          </a:xfrm>
        </p:spPr>
        <p:txBody>
          <a:bodyPr>
            <a:noAutofit/>
          </a:bodyPr>
          <a:lstStyle/>
          <a:p>
            <a:r>
              <a:rPr lang="ru-RU" sz="2000" dirty="0" smtClean="0"/>
              <a:t>– </a:t>
            </a:r>
            <a:r>
              <a:rPr lang="ru-RU" sz="2000" dirty="0"/>
              <a:t>если вы озабочены наличием насилия в спорте, в письменной форме выразите свое бес</a:t>
            </a:r>
            <a:r>
              <a:rPr lang="ru-RU" sz="2000" b="1" dirty="0"/>
              <a:t>п</a:t>
            </a:r>
            <a:r>
              <a:rPr lang="ru-RU" sz="2000" dirty="0"/>
              <a:t>окойство в СМИ, мэру и/или члену парламента;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никогда не принуждайте детей принимать участие в спортивных состязаниях; – никогда публично не оспаривайте мнение должностных лиц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– не пытайтесь реализовать собственные мечты, оказывая давление на вашего ребенка;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узнайте, кто тренирует вашего ребенка. Достаточно ли квалифицирован тренер в сфере предупреждения травм, развития способностей и психологического развития детей?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посетите одно из занятий вашего ребенка. Как относится тренер к детям?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поговорите с вашим ребенком. Нравится ли ему/ей его/ее команда и вид спорта? Учится ли он/она тому, что получение удовольствия от спорта, старание добиться лучшего и спортивное поведение важны?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если вы заметите проблемы, немедленно принимайте меры и уведомьте других родителей, чтобы получить от них поддержку;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если на телевидении показывают спорт с применением насилия, выключите телевизор. Объясните вашему ребенку, что драки и насилие неприемлемы в спорте;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поддерживайте и пропагандируйте инициативы справедливой игры, спонсируемые вашим местным, областным или федеральным правительством.</a:t>
            </a:r>
          </a:p>
        </p:txBody>
      </p:sp>
    </p:spTree>
    <p:extLst>
      <p:ext uri="{BB962C8B-B14F-4D97-AF65-F5344CB8AC3E}">
        <p14:creationId xmlns="" xmlns:p14="http://schemas.microsoft.com/office/powerpoint/2010/main" val="1815780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101600"/>
            <a:ext cx="8842203" cy="762000"/>
          </a:xfrm>
        </p:spPr>
        <p:txBody>
          <a:bodyPr/>
          <a:lstStyle/>
          <a:p>
            <a:r>
              <a:rPr lang="ru-RU" b="1" dirty="0"/>
              <a:t>Средства массовой информации: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2600" y="965200"/>
            <a:ext cx="10477500" cy="507616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– </a:t>
            </a:r>
            <a:r>
              <a:rPr lang="ru-RU" sz="2800" dirty="0"/>
              <a:t>освещайте темы и ситуации справедливой игры; </a:t>
            </a:r>
            <a:endParaRPr lang="ru-RU" sz="2800" dirty="0" smtClean="0"/>
          </a:p>
          <a:p>
            <a:r>
              <a:rPr lang="ru-RU" sz="2800" dirty="0" smtClean="0"/>
              <a:t>– </a:t>
            </a:r>
            <a:r>
              <a:rPr lang="ru-RU" sz="2800" dirty="0"/>
              <a:t>выражайте осуждение таким явлениям, как насилие в спорте, неэтичные стратегии, «нечестная игра» и судейство, ругательства и использование медицинских препаратов, позволяющих получить нечестное преимущество над соперниками; </a:t>
            </a:r>
            <a:endParaRPr lang="ru-RU" sz="2800" dirty="0" smtClean="0"/>
          </a:p>
          <a:p>
            <a:r>
              <a:rPr lang="ru-RU" sz="2800" dirty="0" smtClean="0"/>
              <a:t>– </a:t>
            </a:r>
            <a:r>
              <a:rPr lang="ru-RU" sz="2800" dirty="0"/>
              <a:t>поддерживайте официальные постановления и подчеркивайте масштаб игры, а не устраивайте сенсацию из насилия.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509141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65100"/>
            <a:ext cx="8867602" cy="647700"/>
          </a:xfrm>
        </p:spPr>
        <p:txBody>
          <a:bodyPr/>
          <a:lstStyle/>
          <a:p>
            <a:r>
              <a:rPr lang="ru-RU" b="1" dirty="0"/>
              <a:t>Администраторы: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9700" y="812800"/>
            <a:ext cx="11887200" cy="5228561"/>
          </a:xfrm>
        </p:spPr>
        <p:txBody>
          <a:bodyPr>
            <a:noAutofit/>
          </a:bodyPr>
          <a:lstStyle/>
          <a:p>
            <a:r>
              <a:rPr lang="ru-RU" sz="2400" dirty="0" smtClean="0"/>
              <a:t>– </a:t>
            </a:r>
            <a:r>
              <a:rPr lang="ru-RU" sz="2400" dirty="0"/>
              <a:t>развивайте программы, которые подчеркивают развитие удовольствие, получаемое от спорта;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убедитесь, что существуют программы, предоставляющие равные возможности всем игрокам, независимо от возраста, пола, физических данных;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убедитесь, что в наличии имеются надлежащее оборудование и оснащение, а также средства безопасности;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включайте образование по вопросам спортивного поведения и справедливой игры в программу тренерских курсов;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разъясняйте, что насилие на спортивных площадках и неспортивное поведение неприемлемы;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учредите награды за справедливую игру;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осуждайте любое насилие, объявив ваше спортивное сооружение зоной справедливой игры. </a:t>
            </a:r>
          </a:p>
        </p:txBody>
      </p:sp>
    </p:spTree>
    <p:extLst>
      <p:ext uri="{BB962C8B-B14F-4D97-AF65-F5344CB8AC3E}">
        <p14:creationId xmlns="" xmlns:p14="http://schemas.microsoft.com/office/powerpoint/2010/main" val="218807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84400"/>
            <a:ext cx="8644466" cy="3856961"/>
          </a:xfrm>
        </p:spPr>
        <p:txBody>
          <a:bodyPr/>
          <a:lstStyle/>
          <a:p>
            <a:pPr marL="914400" lvl="2" indent="0">
              <a:buClr>
                <a:srgbClr val="90C226"/>
              </a:buClr>
              <a:buNone/>
            </a:pPr>
            <a:r>
              <a:rPr lang="ru-RU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Содержание и место принципов </a:t>
            </a:r>
            <a:r>
              <a:rPr lang="ru-RU" sz="4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Фэйр</a:t>
            </a:r>
            <a:r>
              <a:rPr lang="ru-RU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4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Плэй</a:t>
            </a:r>
            <a:r>
              <a:rPr lang="ru-RU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в концепции олимпизма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0060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762000"/>
          </a:xfrm>
        </p:spPr>
        <p:txBody>
          <a:bodyPr/>
          <a:lstStyle/>
          <a:p>
            <a:r>
              <a:rPr lang="ru-RU" b="1" dirty="0"/>
              <a:t>Другие лица: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8300" y="1066800"/>
            <a:ext cx="11468100" cy="4974561"/>
          </a:xfrm>
        </p:spPr>
        <p:txBody>
          <a:bodyPr>
            <a:noAutofit/>
          </a:bodyPr>
          <a:lstStyle/>
          <a:p>
            <a:r>
              <a:rPr lang="ru-RU" sz="2400" dirty="0" smtClean="0"/>
              <a:t>– </a:t>
            </a:r>
            <a:r>
              <a:rPr lang="ru-RU" sz="2400" dirty="0"/>
              <a:t>в качестве спонсора спортивного соревнования, команды или спортсмена, на любом уровне требуйте уважения к принципам справедливой игры;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 качестве рекламодателя сопротивляйтесь соблазну рекламировать свой продукт, используя темы или образы, основанные на спортивном насилии;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 качестве медицинского работника информируйте пациентов о серьезных последствиях насилия в спорте и выражайте свою озабоченность публично;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 качестве владельца команды или менеджера займите официальную позицию, направленную против применения насилия в спорте;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 качестве избранного представителя правительства выражайте свою озабоченность вспышками насилия во время спортивных соревнований и публично выражайте свою поддержку справедливой игры;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выступая с заявлением или речью перед СМИ, включайте темы справедливой игры в ваши доклады.</a:t>
            </a:r>
          </a:p>
        </p:txBody>
      </p:sp>
    </p:spTree>
    <p:extLst>
      <p:ext uri="{BB962C8B-B14F-4D97-AF65-F5344CB8AC3E}">
        <p14:creationId xmlns="" xmlns:p14="http://schemas.microsoft.com/office/powerpoint/2010/main" val="430012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8300" y="635000"/>
            <a:ext cx="10541000" cy="5406361"/>
          </a:xfrm>
        </p:spPr>
        <p:txBody>
          <a:bodyPr>
            <a:normAutofit/>
          </a:bodyPr>
          <a:lstStyle/>
          <a:p>
            <a:r>
              <a:rPr lang="ru-RU" sz="2400" dirty="0"/>
              <a:t>Принципы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 постоянно уточняются и с каждым днем находят все большее применение не только в спорте, но и при организации любой соревновательной деятельности и в повседневной жизни. </a:t>
            </a:r>
            <a:endParaRPr lang="ru-RU" sz="2400" dirty="0" smtClean="0"/>
          </a:p>
          <a:p>
            <a:r>
              <a:rPr lang="ru-RU" sz="2400" dirty="0" smtClean="0"/>
              <a:t>Опираясь </a:t>
            </a:r>
            <a:r>
              <a:rPr lang="ru-RU" sz="2400" dirty="0"/>
              <a:t>на принципы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, при проведении любых соревнований (состязаний, конкурсов, олимпиад), и не только физкультурно-спортивной направленности, у обучающихся образовательных учреждений необходимо формировать следующие </a:t>
            </a:r>
            <a:r>
              <a:rPr lang="ru-RU" sz="2400" b="1" u="sng" dirty="0"/>
              <a:t>убеждения и мотивации: </a:t>
            </a:r>
            <a:endParaRPr lang="ru-RU" sz="2400" b="1" u="sng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отказ от любой формы насилия в отношении соперника;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оказание помощи сопернику или другому лицу, находящемуся в опасности или испытывающему затруднения в обычной соревновательной или жизненной ситуации;</a:t>
            </a:r>
          </a:p>
        </p:txBody>
      </p:sp>
    </p:spTree>
    <p:extLst>
      <p:ext uri="{BB962C8B-B14F-4D97-AF65-F5344CB8AC3E}">
        <p14:creationId xmlns="" xmlns:p14="http://schemas.microsoft.com/office/powerpoint/2010/main" val="2719920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723900"/>
            <a:ext cx="9952566" cy="5317461"/>
          </a:xfrm>
        </p:spPr>
        <p:txBody>
          <a:bodyPr>
            <a:noAutofit/>
          </a:bodyPr>
          <a:lstStyle/>
          <a:p>
            <a:r>
              <a:rPr lang="ru-RU" sz="2400" dirty="0"/>
              <a:t>– воздержание от использования преимущества, которое не является результатом собственных успешных соревновательных действий;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поведение в соответствии с правилами соревнований и сотрудничество с судьями (жюри), включая лояльную реакцию на их решения;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восприятие с достоинством окончательного решения, принятого судьями (жюри), относительно как победы, так и поражения;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нахождение возможности в рамках правил соревнований исправить в пользу своего соперника последствия решения судьи (жюри), понимаемого справедливым участником соревнований как ошибочное. </a:t>
            </a:r>
          </a:p>
        </p:txBody>
      </p:sp>
    </p:spTree>
    <p:extLst>
      <p:ext uri="{BB962C8B-B14F-4D97-AF65-F5344CB8AC3E}">
        <p14:creationId xmlns="" xmlns:p14="http://schemas.microsoft.com/office/powerpoint/2010/main" val="3138273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9100" y="292100"/>
            <a:ext cx="10693400" cy="5749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При разработке положений (правил, регламентов) о проведении соревнований необходимо руководствоваться принципами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 для обеспечения: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равных возможностей для всех участников;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достоверности достигнутых результатов;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права участников на справедливость, недопустимость насилия, дискриминации, расизма, ксенофобии и хулиганства;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запрета на использование участниками веществ и методов, запрещенных правилами соревнований, и рассмотрения их как мошенничество, жульничество или обман, которые неприемлемы в правовом обществе;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формирования в сознании участников стойкого убеждения не добиваться победы любой ценой;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развития принципов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 и толерантности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312801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6400" y="381000"/>
            <a:ext cx="11010900" cy="5660361"/>
          </a:xfrm>
        </p:spPr>
        <p:txBody>
          <a:bodyPr>
            <a:noAutofit/>
          </a:bodyPr>
          <a:lstStyle/>
          <a:p>
            <a:r>
              <a:rPr lang="ru-RU" sz="2800" dirty="0"/>
              <a:t>При проведении соревнований необходимо давать объективную оценку достижений всех участников соревнований и команд независимо от их принадлежности к тому или иному образовательному учреждению или организации, административного образования, которое они представляют, освещая при этом негативные и позитивные стороны мероприятия.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целях пропаганды принципов </a:t>
            </a:r>
            <a:r>
              <a:rPr lang="ru-RU" sz="2800" dirty="0" err="1"/>
              <a:t>Фэйр</a:t>
            </a:r>
            <a:r>
              <a:rPr lang="ru-RU" sz="2800" dirty="0"/>
              <a:t> </a:t>
            </a:r>
            <a:r>
              <a:rPr lang="ru-RU" sz="2800" dirty="0" err="1"/>
              <a:t>Плэй</a:t>
            </a:r>
            <a:r>
              <a:rPr lang="ru-RU" sz="2800" dirty="0"/>
              <a:t> в положения о соревнованиях необходимо включать специальные номинации, поощряющие участников за поведение и поступки в соответствии с указанными принципами. </a:t>
            </a:r>
            <a:endParaRPr lang="ru-RU" sz="2800" dirty="0" smtClean="0"/>
          </a:p>
          <a:p>
            <a:r>
              <a:rPr lang="ru-RU" sz="2800" dirty="0" smtClean="0"/>
              <a:t>Имена </a:t>
            </a:r>
            <a:r>
              <a:rPr lang="ru-RU" sz="2800" dirty="0"/>
              <a:t>победителей в специальных номинациях должны быть известны в среде обучающихся, их родителей и педагогической общественности. </a:t>
            </a:r>
          </a:p>
        </p:txBody>
      </p:sp>
    </p:spTree>
    <p:extLst>
      <p:ext uri="{BB962C8B-B14F-4D97-AF65-F5344CB8AC3E}">
        <p14:creationId xmlns="" xmlns:p14="http://schemas.microsoft.com/office/powerpoint/2010/main" val="180062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155700"/>
            <a:ext cx="9901766" cy="4885661"/>
          </a:xfrm>
        </p:spPr>
        <p:txBody>
          <a:bodyPr>
            <a:normAutofit/>
          </a:bodyPr>
          <a:lstStyle/>
          <a:p>
            <a:r>
              <a:rPr lang="ru-RU" sz="2800" dirty="0"/>
              <a:t>Олимпийское движение основано на признании того, что спорт, спортивные соревнования и целенаправленная подготовка к ним имеют огромное социально-культурное значение для человека и человечества. </a:t>
            </a:r>
            <a:endParaRPr lang="ru-RU" sz="2800" dirty="0" smtClean="0"/>
          </a:p>
          <a:p>
            <a:r>
              <a:rPr lang="ru-RU" sz="2800" dirty="0" smtClean="0"/>
              <a:t>Исходя </a:t>
            </a:r>
            <a:r>
              <a:rPr lang="ru-RU" sz="2800" dirty="0"/>
              <a:t>из этого олимпийский девиз «</a:t>
            </a:r>
            <a:r>
              <a:rPr lang="ru-RU" sz="2800" dirty="0" err="1"/>
              <a:t>citius</a:t>
            </a:r>
            <a:r>
              <a:rPr lang="ru-RU" sz="2800" dirty="0"/>
              <a:t>, </a:t>
            </a:r>
            <a:r>
              <a:rPr lang="ru-RU" sz="2800" dirty="0" err="1"/>
              <a:t>altius</a:t>
            </a:r>
            <a:r>
              <a:rPr lang="ru-RU" sz="2800" dirty="0"/>
              <a:t>, </a:t>
            </a:r>
            <a:r>
              <a:rPr lang="ru-RU" sz="2800" dirty="0" err="1"/>
              <a:t>fortius</a:t>
            </a:r>
            <a:r>
              <a:rPr lang="ru-RU" sz="2800" dirty="0"/>
              <a:t>» ориентирует людей на активные занятия спортом, на высокие спортивные </a:t>
            </a:r>
            <a:r>
              <a:rPr lang="ru-RU" sz="2800" dirty="0" smtClean="0"/>
              <a:t>достижения</a:t>
            </a:r>
            <a:r>
              <a:rPr lang="ru-RU" sz="2800" dirty="0"/>
              <a:t>, рекорды, </a:t>
            </a:r>
            <a:r>
              <a:rPr lang="ru-RU" sz="2800" dirty="0" smtClean="0"/>
              <a:t>победы.</a:t>
            </a:r>
          </a:p>
        </p:txBody>
      </p:sp>
    </p:spTree>
    <p:extLst>
      <p:ext uri="{BB962C8B-B14F-4D97-AF65-F5344CB8AC3E}">
        <p14:creationId xmlns="" xmlns:p14="http://schemas.microsoft.com/office/powerpoint/2010/main" val="307685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342900"/>
            <a:ext cx="10333566" cy="5698461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0C226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Однако согласно философии олимпизма, которая зародилась еще в Древней Греции, атлет не должен стремиться к победе любой ценой. </a:t>
            </a:r>
            <a:endParaRPr lang="ru-RU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Он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должен демонстрировать честное, благородное поведение в спортивных поединках, исходя из убеждения в том, что самое главное в этих соревнованиях – не победа над соперником, а отвага, мужество, проявляемые в ходе борьбы за эту победу, сам дух борьбы, побуждающий человека к совершенству, к преодолению самого себя, своих слабостей и недостатков. </a:t>
            </a:r>
            <a:endParaRPr lang="ru-RU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«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Нет большей победы, чем победа над собой» – писал древнегреческий философ Платон по поводу этой идеи олимпизма.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758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4000" y="203200"/>
            <a:ext cx="10248900" cy="5838161"/>
          </a:xfrm>
        </p:spPr>
        <p:txBody>
          <a:bodyPr>
            <a:noAutofit/>
          </a:bodyPr>
          <a:lstStyle/>
          <a:p>
            <a:r>
              <a:rPr lang="ru-RU" sz="2400" dirty="0"/>
              <a:t>Происхождение понятия связано не со спортом, а скорее с этическими средневековыми понятиями, восходящими к правилам рыцарских поединков. </a:t>
            </a:r>
            <a:endParaRPr lang="ru-RU" sz="2400" dirty="0" smtClean="0"/>
          </a:p>
          <a:p>
            <a:r>
              <a:rPr lang="ru-RU" sz="2400" dirty="0" smtClean="0"/>
              <a:t>Впервые </a:t>
            </a:r>
            <a:r>
              <a:rPr lang="ru-RU" sz="2400" dirty="0"/>
              <a:t>словосочетание </a:t>
            </a:r>
            <a:r>
              <a:rPr lang="ru-RU" sz="2400" dirty="0" err="1"/>
              <a:t>fair</a:t>
            </a:r>
            <a:r>
              <a:rPr lang="ru-RU" sz="2400" dirty="0"/>
              <a:t> </a:t>
            </a:r>
            <a:r>
              <a:rPr lang="ru-RU" sz="2400" dirty="0" err="1"/>
              <a:t>play</a:t>
            </a:r>
            <a:r>
              <a:rPr lang="ru-RU" sz="2400" dirty="0"/>
              <a:t> используется у Шекспира в «Жизни и смерти короля Джона» (А.Г. Егоров, 2006). </a:t>
            </a:r>
            <a:endParaRPr lang="ru-RU" sz="2400" dirty="0" smtClean="0"/>
          </a:p>
          <a:p>
            <a:r>
              <a:rPr lang="ru-RU" sz="2400" dirty="0" smtClean="0"/>
              <a:t>Современная </a:t>
            </a:r>
            <a:r>
              <a:rPr lang="ru-RU" sz="2400" dirty="0"/>
              <a:t>трактовка понятия относится к становлению современного спорта как состязания в рамках установленных правил в викторианской Англии XIX века. </a:t>
            </a:r>
            <a:endParaRPr lang="ru-RU" sz="2400" dirty="0" smtClean="0"/>
          </a:p>
          <a:p>
            <a:r>
              <a:rPr lang="ru-RU" sz="2400" dirty="0" smtClean="0"/>
              <a:t>Тогда </a:t>
            </a:r>
            <a:r>
              <a:rPr lang="ru-RU" sz="2400" dirty="0"/>
              <a:t>спорт был большей частью увлечением средних и высших сословных классов.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них занятие спортом было скорее развлечением, не приносившим дохода. </a:t>
            </a:r>
            <a:endParaRPr lang="ru-RU" sz="2400" dirty="0" smtClean="0"/>
          </a:p>
          <a:p>
            <a:r>
              <a:rPr lang="ru-RU" sz="2400" dirty="0" smtClean="0"/>
              <a:t>Тогда </a:t>
            </a:r>
            <a:r>
              <a:rPr lang="ru-RU" sz="2400" dirty="0"/>
              <a:t>и сложился определенный кодекс джентльмена, для которого главное процесс, а не результат.</a:t>
            </a:r>
          </a:p>
        </p:txBody>
      </p:sp>
    </p:spTree>
    <p:extLst>
      <p:ext uri="{BB962C8B-B14F-4D97-AF65-F5344CB8AC3E}">
        <p14:creationId xmlns="" xmlns:p14="http://schemas.microsoft.com/office/powerpoint/2010/main" val="283158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66700"/>
            <a:ext cx="9994900" cy="5774661"/>
          </a:xfrm>
        </p:spPr>
        <p:txBody>
          <a:bodyPr>
            <a:normAutofit/>
          </a:bodyPr>
          <a:lstStyle/>
          <a:p>
            <a:r>
              <a:rPr lang="ru-RU" sz="2400" dirty="0"/>
              <a:t>Дальнейшее развитие понятия относится к развитию современного олимпийского движения в конце XIX века. </a:t>
            </a:r>
            <a:endParaRPr lang="ru-RU" sz="2400" dirty="0" smtClean="0"/>
          </a:p>
          <a:p>
            <a:r>
              <a:rPr lang="ru-RU" sz="2400" dirty="0" smtClean="0"/>
              <a:t>Гуманистические </a:t>
            </a:r>
            <a:r>
              <a:rPr lang="ru-RU" sz="2400" dirty="0"/>
              <a:t>идеи, заложенные бароном де Кубертеном, несли в современный спорт бескорыстное, чисто соревновательное начало, способствующее развитию спортсмена и человека как гармоничной личности. </a:t>
            </a:r>
            <a:endParaRPr lang="ru-RU" sz="2400" dirty="0" smtClean="0"/>
          </a:p>
          <a:p>
            <a:r>
              <a:rPr lang="ru-RU" sz="2400" dirty="0" smtClean="0"/>
              <a:t>Уже </a:t>
            </a:r>
            <a:r>
              <a:rPr lang="ru-RU" sz="2400" dirty="0"/>
              <a:t>сам Кубертен и основатели современного олимпийского движения были вынуждены признать многочисленные случаи мошенничества и неспортивного поведения со стороны атлетов.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том числе и в связи с этим в 1920 году на Олимпийских играх в Антверпене впервые была введена Олимпийская клятва спортсменов.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210708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1800" y="342900"/>
            <a:ext cx="9182100" cy="5698461"/>
          </a:xfrm>
        </p:spPr>
        <p:txBody>
          <a:bodyPr>
            <a:normAutofit/>
          </a:bodyPr>
          <a:lstStyle/>
          <a:p>
            <a:r>
              <a:rPr lang="ru-RU" sz="2400" dirty="0"/>
              <a:t>Олимпийская клятва – традиционный ритуал церемонии открытия. </a:t>
            </a:r>
            <a:endParaRPr lang="ru-RU" sz="2400" dirty="0" smtClean="0"/>
          </a:p>
          <a:p>
            <a:r>
              <a:rPr lang="ru-RU" sz="2400" dirty="0" smtClean="0"/>
              <a:t>Текст </a:t>
            </a:r>
            <a:r>
              <a:rPr lang="ru-RU" sz="2400" dirty="0"/>
              <a:t>клятвы был разработан в 1913 году Пьером де Кубертеном, который предложил Международному олимпийскому комитету возродить ритуал олимпийской клятвы, принимающейся на Олимпийских играх в Древней Греции (клятва чести на стадионе в Олимпии у алтаря Зевса). </a:t>
            </a:r>
            <a:endParaRPr lang="ru-RU" sz="2400" dirty="0" smtClean="0"/>
          </a:p>
          <a:p>
            <a:r>
              <a:rPr lang="ru-RU" sz="2400" dirty="0" smtClean="0"/>
              <a:t>Текст </a:t>
            </a:r>
            <a:r>
              <a:rPr lang="ru-RU" sz="2400" dirty="0"/>
              <a:t>Олимпийской клятвы спортсмена: </a:t>
            </a:r>
            <a:r>
              <a:rPr lang="ru-RU" sz="2400" b="1" dirty="0"/>
              <a:t>«От имени всех спортсменов 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во имя чести своих команд». </a:t>
            </a:r>
          </a:p>
        </p:txBody>
      </p:sp>
    </p:spTree>
    <p:extLst>
      <p:ext uri="{BB962C8B-B14F-4D97-AF65-F5344CB8AC3E}">
        <p14:creationId xmlns="" xmlns:p14="http://schemas.microsoft.com/office/powerpoint/2010/main" val="29359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5900"/>
            <a:ext cx="10426700" cy="5825461"/>
          </a:xfrm>
        </p:spPr>
        <p:txBody>
          <a:bodyPr>
            <a:normAutofit/>
          </a:bodyPr>
          <a:lstStyle/>
          <a:p>
            <a:r>
              <a:rPr lang="ru-RU" sz="2400" dirty="0"/>
              <a:t>С ростом популярности спорта в мире все труднее стало следовать основному олимпийскому принципу строгого любительского статуса спортсменов. </a:t>
            </a:r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мере увеличения ставок атлеты стали повсеместно скрывать свой истинный профессиональный статус или продолжать карьеру как профессионалы. </a:t>
            </a:r>
            <a:endParaRPr lang="ru-RU" sz="2400" dirty="0" smtClean="0"/>
          </a:p>
          <a:p>
            <a:r>
              <a:rPr lang="ru-RU" sz="2400" dirty="0" smtClean="0"/>
              <a:t>Инфраструктура </a:t>
            </a:r>
            <a:r>
              <a:rPr lang="ru-RU" sz="2400" dirty="0"/>
              <a:t>спорта высших достижений, воспитание атлета мирового класса, освещение главных спортивных форумов в средствах массовой информации — все это требует значительных капиталовложений и противоречит понятию спортсмена-«любителя». </a:t>
            </a:r>
            <a:endParaRPr lang="ru-RU" sz="2400" dirty="0" smtClean="0"/>
          </a:p>
          <a:p>
            <a:r>
              <a:rPr lang="ru-RU" sz="2400" dirty="0" smtClean="0"/>
              <a:t>Несмотря </a:t>
            </a:r>
            <a:r>
              <a:rPr lang="ru-RU" sz="2400" dirty="0"/>
              <a:t>на глубокие противоречия идеи </a:t>
            </a:r>
            <a:r>
              <a:rPr lang="ru-RU" sz="2400" dirty="0" err="1"/>
              <a:t>Фэйр</a:t>
            </a:r>
            <a:r>
              <a:rPr lang="ru-RU" sz="2400" dirty="0"/>
              <a:t> </a:t>
            </a:r>
            <a:r>
              <a:rPr lang="ru-RU" sz="2400" dirty="0" err="1"/>
              <a:t>Плэй</a:t>
            </a:r>
            <a:r>
              <a:rPr lang="ru-RU" sz="2400" dirty="0"/>
              <a:t>, большинство специалистов не видит ей альтернативы. Без свода этических законов спорт теряет свой смысл и привлекательность. </a:t>
            </a:r>
          </a:p>
        </p:txBody>
      </p:sp>
    </p:spTree>
    <p:extLst>
      <p:ext uri="{BB962C8B-B14F-4D97-AF65-F5344CB8AC3E}">
        <p14:creationId xmlns="" xmlns:p14="http://schemas.microsoft.com/office/powerpoint/2010/main" val="366748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758766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2</a:t>
            </a:r>
            <a:r>
              <a:rPr lang="ru-RU" sz="4000" b="1" dirty="0"/>
              <a:t>. Пропаганда </a:t>
            </a:r>
            <a:r>
              <a:rPr lang="ru-RU" sz="4000" b="1" dirty="0" err="1"/>
              <a:t>Фэйр</a:t>
            </a:r>
            <a:r>
              <a:rPr lang="ru-RU" sz="4000" b="1" dirty="0"/>
              <a:t> </a:t>
            </a:r>
            <a:r>
              <a:rPr lang="ru-RU" sz="4000" b="1" dirty="0" err="1"/>
              <a:t>Плэй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67278337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A3A4B3-7FBA-44A5-986C-6F0996E6912D}"/>
</file>

<file path=customXml/itemProps2.xml><?xml version="1.0" encoding="utf-8"?>
<ds:datastoreItem xmlns:ds="http://schemas.openxmlformats.org/officeDocument/2006/customXml" ds:itemID="{DDF74AD5-8E36-4AB9-A519-E12C465AF5EE}"/>
</file>

<file path=customXml/itemProps3.xml><?xml version="1.0" encoding="utf-8"?>
<ds:datastoreItem xmlns:ds="http://schemas.openxmlformats.org/officeDocument/2006/customXml" ds:itemID="{8A761FFB-935D-4635-84E6-E40C5320088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2164</Words>
  <Application>Microsoft Office PowerPoint</Application>
  <PresentationFormat>Произвольный</PresentationFormat>
  <Paragraphs>122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Тема 1. Этически-нравственный аспект проблемы допинга в спорте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Участник:</vt:lpstr>
      <vt:lpstr>Преподаватели:</vt:lpstr>
      <vt:lpstr>Тренеры:</vt:lpstr>
      <vt:lpstr>Родители:</vt:lpstr>
      <vt:lpstr>Средства массовой информации: </vt:lpstr>
      <vt:lpstr>Администраторы:</vt:lpstr>
      <vt:lpstr>Другие лица: 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Этически-нравственный аспект проблемы допинга в спорте </dc:title>
  <dc:creator>Андрей</dc:creator>
  <cp:lastModifiedBy>user</cp:lastModifiedBy>
  <cp:revision>7</cp:revision>
  <dcterms:created xsi:type="dcterms:W3CDTF">2020-01-05T18:35:51Z</dcterms:created>
  <dcterms:modified xsi:type="dcterms:W3CDTF">2025-01-16T09:48:07Z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